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3" r:id="rId5"/>
    <p:sldId id="258" r:id="rId6"/>
    <p:sldId id="259" r:id="rId7"/>
    <p:sldId id="262" r:id="rId8"/>
    <p:sldId id="269" r:id="rId9"/>
    <p:sldId id="270" r:id="rId10"/>
    <p:sldId id="272" r:id="rId11"/>
    <p:sldId id="273" r:id="rId12"/>
    <p:sldId id="274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B30D-3C09-41A3-8540-9A1C566B58F2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AEFC-BB62-49C4-BBDA-A611E4B4AA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7875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B30D-3C09-41A3-8540-9A1C566B58F2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AEFC-BB62-49C4-BBDA-A611E4B4AA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7897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B30D-3C09-41A3-8540-9A1C566B58F2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AEFC-BB62-49C4-BBDA-A611E4B4AA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208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B30D-3C09-41A3-8540-9A1C566B58F2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AEFC-BB62-49C4-BBDA-A611E4B4AA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3895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7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7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B30D-3C09-41A3-8540-9A1C566B58F2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AEFC-BB62-49C4-BBDA-A611E4B4AA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0124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B30D-3C09-41A3-8540-9A1C566B58F2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AEFC-BB62-49C4-BBDA-A611E4B4AA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4821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2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B30D-3C09-41A3-8540-9A1C566B58F2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AEFC-BB62-49C4-BBDA-A611E4B4AA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4628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B30D-3C09-41A3-8540-9A1C566B58F2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AEFC-BB62-49C4-BBDA-A611E4B4AA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7462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B30D-3C09-41A3-8540-9A1C566B58F2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AEFC-BB62-49C4-BBDA-A611E4B4AA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7701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B30D-3C09-41A3-8540-9A1C566B58F2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AEFC-BB62-49C4-BBDA-A611E4B4AA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1835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B30D-3C09-41A3-8540-9A1C566B58F2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AEFC-BB62-49C4-BBDA-A611E4B4AA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4243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00">
              <a:schemeClr val="accent1">
                <a:lumMod val="40000"/>
                <a:lumOff val="60000"/>
              </a:schemeClr>
            </a:gs>
            <a:gs pos="0">
              <a:schemeClr val="accent1">
                <a:lumMod val="20000"/>
                <a:lumOff val="80000"/>
              </a:schemeClr>
            </a:gs>
            <a:gs pos="98000">
              <a:schemeClr val="accent1">
                <a:lumMod val="40000"/>
                <a:lumOff val="60000"/>
              </a:schemeClr>
            </a:gs>
            <a:gs pos="28000">
              <a:schemeClr val="bg1">
                <a:lumMod val="95000"/>
              </a:schemeClr>
            </a:gs>
            <a:gs pos="54000">
              <a:schemeClr val="accent6">
                <a:lumMod val="0"/>
                <a:lumOff val="100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1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49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CB30D-3C09-41A3-8540-9A1C566B58F2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4AEFC-BB62-49C4-BBDA-A611E4B4AA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3273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1700808"/>
            <a:ext cx="8496944" cy="2232248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fr-FR" sz="2800" b="1" u="sng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fr-FR" sz="2800" b="1" u="sng" dirty="0" smtClean="0">
                <a:latin typeface="Times New Roman"/>
                <a:ea typeface="Calibri"/>
                <a:cs typeface="Times New Roman"/>
              </a:rPr>
            </a:br>
            <a:r>
              <a:rPr lang="fr-FR" sz="2800" b="1" u="sng" dirty="0">
                <a:latin typeface="Times New Roman"/>
                <a:ea typeface="Calibri"/>
                <a:cs typeface="Times New Roman"/>
              </a:rPr>
              <a:t/>
            </a:r>
            <a:br>
              <a:rPr lang="fr-FR" sz="2800" b="1" u="sng" dirty="0">
                <a:latin typeface="Times New Roman"/>
                <a:ea typeface="Calibri"/>
                <a:cs typeface="Times New Roman"/>
              </a:rPr>
            </a:br>
            <a:r>
              <a:rPr lang="fr-FR" sz="2800" b="1" u="sng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fr-FR" sz="2800" b="1" u="sng" dirty="0" smtClean="0">
                <a:latin typeface="Times New Roman"/>
                <a:ea typeface="Calibri"/>
                <a:cs typeface="Times New Roman"/>
              </a:rPr>
            </a:br>
            <a:r>
              <a:rPr lang="fr-FR" sz="2800" b="1" u="sng" dirty="0" smtClean="0">
                <a:latin typeface="Times New Roman"/>
                <a:ea typeface="Calibri"/>
                <a:cs typeface="Times New Roman"/>
              </a:rPr>
              <a:t>Cas </a:t>
            </a:r>
            <a:r>
              <a:rPr lang="fr-FR" sz="2800" b="1" u="sng" dirty="0">
                <a:latin typeface="Times New Roman"/>
                <a:ea typeface="Calibri"/>
                <a:cs typeface="Times New Roman"/>
              </a:rPr>
              <a:t>clinique</a:t>
            </a:r>
            <a:r>
              <a:rPr lang="fr-FR" sz="2400" dirty="0">
                <a:latin typeface="Calibri"/>
                <a:ea typeface="Calibri"/>
                <a:cs typeface="Times New Roman"/>
              </a:rPr>
              <a:t/>
            </a:r>
            <a:br>
              <a:rPr lang="fr-FR" sz="2400" dirty="0">
                <a:latin typeface="Calibri"/>
                <a:ea typeface="Calibri"/>
                <a:cs typeface="Times New Roman"/>
              </a:rPr>
            </a:br>
            <a:r>
              <a:rPr lang="fr-FR" sz="2400" b="1" dirty="0">
                <a:latin typeface="Times New Roman"/>
                <a:ea typeface="Calibri"/>
                <a:cs typeface="Times New Roman"/>
              </a:rPr>
              <a:t>Thrombose veineuse profonde du membre inférieur droit, après vaccination anti-covid-19 </a:t>
            </a:r>
            <a:r>
              <a:rPr lang="fr-FR" sz="2400" b="1" dirty="0" err="1">
                <a:latin typeface="Times New Roman"/>
                <a:ea typeface="Calibri"/>
                <a:cs typeface="Times New Roman"/>
              </a:rPr>
              <a:t>AstraZeneca</a:t>
            </a:r>
            <a:r>
              <a:rPr lang="fr-FR" sz="2400" b="1" dirty="0">
                <a:latin typeface="Times New Roman"/>
                <a:ea typeface="Calibri"/>
                <a:cs typeface="Times New Roman"/>
              </a:rPr>
              <a:t> : à propos d’un cas. </a:t>
            </a:r>
            <a:r>
              <a:rPr lang="fr-FR" sz="2400" dirty="0">
                <a:latin typeface="Calibri"/>
                <a:ea typeface="Calibri"/>
                <a:cs typeface="Times New Roman"/>
              </a:rPr>
              <a:t/>
            </a:r>
            <a:br>
              <a:rPr lang="fr-FR" sz="2400" dirty="0">
                <a:latin typeface="Calibri"/>
                <a:ea typeface="Calibri"/>
                <a:cs typeface="Times New Roman"/>
              </a:rPr>
            </a:br>
            <a:endParaRPr lang="fr-FR" sz="4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1600" i="1" dirty="0">
                <a:latin typeface="Times New Roman"/>
                <a:ea typeface="Calibri"/>
                <a:cs typeface="Times New Roman"/>
              </a:rPr>
              <a:t>KABORE </a:t>
            </a:r>
            <a:r>
              <a:rPr lang="fr-FR" sz="1600" i="1" dirty="0" smtClean="0">
                <a:latin typeface="Times New Roman"/>
                <a:ea typeface="Calibri"/>
                <a:cs typeface="Times New Roman"/>
              </a:rPr>
              <a:t>A, </a:t>
            </a:r>
            <a:r>
              <a:rPr lang="fr-FR" sz="1600" i="1" dirty="0">
                <a:latin typeface="Times New Roman"/>
                <a:ea typeface="Calibri"/>
                <a:cs typeface="Times New Roman"/>
              </a:rPr>
              <a:t>ALI </a:t>
            </a:r>
            <a:r>
              <a:rPr lang="fr-FR" sz="1600" i="1" dirty="0" smtClean="0">
                <a:latin typeface="Times New Roman"/>
                <a:ea typeface="Calibri"/>
                <a:cs typeface="Times New Roman"/>
              </a:rPr>
              <a:t>AA, </a:t>
            </a:r>
            <a:r>
              <a:rPr lang="fr-FR" sz="1600" i="1" u="sng" dirty="0">
                <a:latin typeface="Times New Roman"/>
                <a:ea typeface="Calibri"/>
                <a:cs typeface="Times New Roman"/>
              </a:rPr>
              <a:t>MIANROH </a:t>
            </a:r>
            <a:r>
              <a:rPr lang="fr-FR" sz="1600" i="1" u="sng" dirty="0" smtClean="0">
                <a:latin typeface="Times New Roman"/>
                <a:ea typeface="Calibri"/>
                <a:cs typeface="Times New Roman"/>
              </a:rPr>
              <a:t>HL</a:t>
            </a:r>
            <a:r>
              <a:rPr lang="fr-FR" sz="1600" i="1" dirty="0" smtClean="0">
                <a:latin typeface="Times New Roman"/>
                <a:ea typeface="Calibri"/>
                <a:cs typeface="Times New Roman"/>
              </a:rPr>
              <a:t>, </a:t>
            </a:r>
            <a:r>
              <a:rPr lang="fr-FR" sz="1600" i="1" dirty="0">
                <a:latin typeface="Times New Roman"/>
                <a:ea typeface="Calibri"/>
                <a:cs typeface="Times New Roman"/>
              </a:rPr>
              <a:t>DOUNE </a:t>
            </a:r>
            <a:r>
              <a:rPr lang="fr-FR" sz="1600" i="1" dirty="0" smtClean="0">
                <a:latin typeface="Times New Roman"/>
                <a:ea typeface="Calibri"/>
                <a:cs typeface="Times New Roman"/>
              </a:rPr>
              <a:t>N, </a:t>
            </a:r>
            <a:r>
              <a:rPr lang="fr-FR" sz="1600" i="1" dirty="0">
                <a:latin typeface="Times New Roman"/>
                <a:ea typeface="Calibri"/>
                <a:cs typeface="Times New Roman"/>
              </a:rPr>
              <a:t>AOUAMI </a:t>
            </a:r>
            <a:r>
              <a:rPr lang="fr-FR" sz="1600" i="1" dirty="0" smtClean="0">
                <a:latin typeface="Times New Roman"/>
                <a:ea typeface="Calibri"/>
                <a:cs typeface="Times New Roman"/>
              </a:rPr>
              <a:t>AM</a:t>
            </a:r>
            <a:endParaRPr lang="fr-FR" sz="1400" i="1" dirty="0">
              <a:ea typeface="Calibri"/>
              <a:cs typeface="Times New Roman"/>
            </a:endParaRPr>
          </a:p>
          <a:p>
            <a:endParaRPr lang="fr-FR" dirty="0"/>
          </a:p>
        </p:txBody>
      </p:sp>
      <p:pic>
        <p:nvPicPr>
          <p:cNvPr id="1026" name="Picture 2" descr="Don de plus de 2 millions de doses de vaccin COVID-19 de l&amp;#39;Italie au  Vietnam | Santé | Vietnam+ (VietnamPlus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9872"/>
            <a:ext cx="2160240" cy="1690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ovid-19: pourquoi la vaccination contre le coronavirus en RDC est-elle si  lente ? - BBC News Afriq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"/>
            <a:ext cx="3384376" cy="1700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anemark, Norvège et Islande suspendent le vaccin AstraZenec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825"/>
            <a:ext cx="2699792" cy="1660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L&amp;#39;Hôpital de la Renaissance recherche de toute urgence, un Médecin  Généraliste pour son service des Consultations Externes à N&amp;#39;Djaména -  TchadCarrier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65104"/>
            <a:ext cx="2143125" cy="249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2" descr="Hôpital de la Renaissance Ndjaména-Tchad 2016 - Home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AutoShape 14" descr="Hôpital de la Renaissance Ndjaména-Tchad 2016 - Home | Faceboo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AutoShape 16" descr="Hôpital de la Renaissance Ndjaména-Tchad 2016 - Home | Facebook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43" name="Picture 19" descr="En ce moment Archives - Page 175 sur 425 - Le Tchadanthropus-tribun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4365104"/>
            <a:ext cx="6965380" cy="2459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291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191666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fr-FR" b="1" dirty="0" smtClean="0">
                <a:latin typeface="Times New Roman"/>
                <a:ea typeface="Calibri"/>
                <a:cs typeface="Times New Roman"/>
              </a:rPr>
              <a:t>Discussion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400" dirty="0">
                <a:latin typeface="Times New Roman"/>
                <a:ea typeface="Calibri"/>
              </a:rPr>
              <a:t>Dans ce mécanisme similaire à la TIH, </a:t>
            </a:r>
            <a:endParaRPr lang="fr-FR" sz="2400" dirty="0" smtClean="0">
              <a:latin typeface="Times New Roman"/>
              <a:ea typeface="Calibri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400" dirty="0" smtClean="0">
                <a:latin typeface="Times New Roman"/>
                <a:ea typeface="Calibri"/>
              </a:rPr>
              <a:t>           Eviter anticoagulation héparines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400" dirty="0" smtClean="0">
                <a:latin typeface="Times New Roman"/>
                <a:ea typeface="Calibri"/>
              </a:rPr>
              <a:t>           Transfusion de  plaquettes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400" dirty="0" smtClean="0">
                <a:latin typeface="Times New Roman"/>
                <a:ea typeface="Calibri"/>
              </a:rPr>
              <a:t>            Alternatives: </a:t>
            </a:r>
            <a:r>
              <a:rPr lang="fr-FR" sz="2400" dirty="0" err="1">
                <a:latin typeface="Times New Roman"/>
                <a:ea typeface="Calibri"/>
              </a:rPr>
              <a:t>D</a:t>
            </a:r>
            <a:r>
              <a:rPr lang="fr-FR" sz="2400" dirty="0" err="1" smtClean="0">
                <a:latin typeface="Times New Roman"/>
                <a:ea typeface="Calibri"/>
              </a:rPr>
              <a:t>anaparoïde</a:t>
            </a:r>
            <a:r>
              <a:rPr lang="fr-FR" sz="2400" dirty="0">
                <a:latin typeface="Times New Roman"/>
                <a:ea typeface="Calibri"/>
              </a:rPr>
              <a:t>, </a:t>
            </a:r>
            <a:r>
              <a:rPr lang="fr-FR" sz="2400" dirty="0" smtClean="0">
                <a:latin typeface="Times New Roman"/>
                <a:ea typeface="Calibri"/>
              </a:rPr>
              <a:t>AOD, </a:t>
            </a:r>
            <a:r>
              <a:rPr lang="fr-FR" sz="2400" dirty="0" err="1">
                <a:latin typeface="Times New Roman"/>
                <a:ea typeface="Calibri"/>
              </a:rPr>
              <a:t>fondaparinux</a:t>
            </a:r>
            <a:r>
              <a:rPr lang="fr-FR" sz="2400" dirty="0" smtClean="0">
                <a:latin typeface="Times New Roman"/>
                <a:ea typeface="Calibri"/>
              </a:rPr>
              <a:t>  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400" dirty="0" smtClean="0">
                <a:latin typeface="Times New Roman"/>
                <a:ea typeface="Calibri"/>
              </a:rPr>
              <a:t>           Immunoglobulines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fr-FR" sz="2400" dirty="0" smtClean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400" dirty="0" smtClean="0">
                <a:latin typeface="Times New Roman"/>
                <a:ea typeface="Calibri"/>
                <a:cs typeface="Times New Roman"/>
              </a:rPr>
              <a:t>Evolution </a:t>
            </a:r>
            <a:r>
              <a:rPr lang="fr-FR" sz="2400" dirty="0">
                <a:latin typeface="Times New Roman"/>
                <a:ea typeface="Calibri"/>
              </a:rPr>
              <a:t>=</a:t>
            </a:r>
            <a:r>
              <a:rPr lang="en-US" sz="2400" dirty="0">
                <a:latin typeface="Times New Roman"/>
                <a:ea typeface="Calibri"/>
              </a:rPr>
              <a:t>&gt;</a:t>
            </a:r>
            <a:r>
              <a:rPr lang="fr-FR" sz="2400" dirty="0">
                <a:latin typeface="Times New Roman"/>
                <a:ea typeface="Calibri"/>
              </a:rPr>
              <a:t> </a:t>
            </a:r>
            <a:r>
              <a:rPr lang="fr-FR" sz="2400" dirty="0" smtClean="0">
                <a:latin typeface="Times New Roman"/>
                <a:ea typeface="Calibri"/>
                <a:cs typeface="Times New Roman"/>
              </a:rPr>
              <a:t>favorable </a:t>
            </a:r>
            <a:r>
              <a:rPr lang="fr-FR" sz="2400" dirty="0">
                <a:latin typeface="Times New Roman"/>
                <a:ea typeface="Calibri"/>
                <a:cs typeface="Times New Roman"/>
              </a:rPr>
              <a:t>dans notre cas avec </a:t>
            </a:r>
            <a:r>
              <a:rPr lang="fr-FR" sz="2400" dirty="0" err="1" smtClean="0">
                <a:latin typeface="Times New Roman"/>
                <a:ea typeface="Calibri"/>
                <a:cs typeface="Times New Roman"/>
              </a:rPr>
              <a:t>Rivaroxabam</a:t>
            </a:r>
            <a:r>
              <a:rPr lang="fr-FR" sz="2400" dirty="0">
                <a:latin typeface="Times New Roman"/>
                <a:ea typeface="Calibri"/>
                <a:cs typeface="Times New Roman"/>
              </a:rPr>
              <a:t>.</a:t>
            </a:r>
            <a:endParaRPr lang="fr-FR" sz="20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fr-FR" sz="2400" dirty="0">
              <a:ea typeface="Calibri"/>
              <a:cs typeface="Times New Roman"/>
            </a:endParaRPr>
          </a:p>
        </p:txBody>
      </p:sp>
      <p:sp>
        <p:nvSpPr>
          <p:cNvPr id="4" name="AutoShape 2" descr="Magnet 30x30mm &quot;Panneau Attention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9" name="Picture 5" descr="Attention / Images / Media - Faculté de Médecine de Strasbou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420888"/>
            <a:ext cx="1440161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ccolade ouvrante 4"/>
          <p:cNvSpPr/>
          <p:nvPr/>
        </p:nvSpPr>
        <p:spPr>
          <a:xfrm>
            <a:off x="1547664" y="2564904"/>
            <a:ext cx="299464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1031" name="Picture 7" descr="Feux De Circulation Réalistes Vert Sur La Couleur Et Feu De Position.  Illustration Sur Fond Blanc Clip Art Libres De Droits , Vecteurs Et  Illustration. Image 28609776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717033"/>
            <a:ext cx="1440161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ccolade ouvrante 8"/>
          <p:cNvSpPr/>
          <p:nvPr/>
        </p:nvSpPr>
        <p:spPr>
          <a:xfrm>
            <a:off x="1547664" y="3789040"/>
            <a:ext cx="299464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543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191666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fr-FR" b="1" dirty="0" smtClean="0">
                <a:latin typeface="Times New Roman"/>
                <a:ea typeface="Calibri"/>
                <a:cs typeface="Times New Roman"/>
              </a:rPr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400" dirty="0">
                <a:latin typeface="Times New Roman"/>
                <a:ea typeface="Calibri"/>
              </a:rPr>
              <a:t>La thrombose après vaccination </a:t>
            </a:r>
            <a:r>
              <a:rPr lang="fr-FR" sz="2400" dirty="0" err="1">
                <a:latin typeface="Times New Roman"/>
                <a:ea typeface="Calibri"/>
              </a:rPr>
              <a:t>AstraZeneca</a:t>
            </a:r>
            <a:r>
              <a:rPr lang="fr-FR" sz="2400" dirty="0">
                <a:latin typeface="Times New Roman"/>
                <a:ea typeface="Calibri"/>
              </a:rPr>
              <a:t>, bien que rare, existe aussi en Afrique. </a:t>
            </a:r>
            <a:endParaRPr lang="fr-FR" sz="2400" dirty="0" smtClean="0">
              <a:latin typeface="Times New Roman"/>
              <a:ea typeface="Calibri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400" dirty="0" smtClean="0">
                <a:latin typeface="Times New Roman"/>
                <a:ea typeface="Calibri"/>
              </a:rPr>
              <a:t>Amélioration du plateau technique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400" dirty="0" smtClean="0">
                <a:latin typeface="Times New Roman"/>
                <a:ea typeface="Calibri"/>
              </a:rPr>
              <a:t>Formation/Sensibilisation</a:t>
            </a:r>
          </a:p>
        </p:txBody>
      </p:sp>
      <p:pic>
        <p:nvPicPr>
          <p:cNvPr id="2050" name="Picture 2" descr="LABORATOIRES ET PLATEAUX TECHNIQU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564904"/>
            <a:ext cx="3707904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dapter la formation professionnelle aux besoins des entreprises locales |  AFD - Agence Française de Développe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9" y="4437112"/>
            <a:ext cx="4704457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8701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atin typeface="Times New Roman"/>
                <a:cs typeface="Times New Roman"/>
              </a:rPr>
              <a:t>MERCI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5736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191666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fr-FR" b="1" dirty="0" smtClean="0">
                <a:latin typeface="Times New Roman"/>
                <a:ea typeface="Calibri"/>
                <a:cs typeface="Times New Roman"/>
              </a:rPr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2400" dirty="0">
                <a:latin typeface="Times New Roman"/>
                <a:ea typeface="Calibri"/>
              </a:rPr>
              <a:t>La lutte contre </a:t>
            </a:r>
            <a:r>
              <a:rPr lang="fr-FR" sz="2400" dirty="0" smtClean="0">
                <a:latin typeface="Times New Roman"/>
                <a:ea typeface="Calibri"/>
              </a:rPr>
              <a:t>pandémie </a:t>
            </a:r>
            <a:r>
              <a:rPr lang="fr-FR" sz="2400" dirty="0">
                <a:latin typeface="Times New Roman"/>
                <a:ea typeface="Calibri"/>
              </a:rPr>
              <a:t>de Covid-19 </a:t>
            </a:r>
            <a:r>
              <a:rPr lang="fr-FR" sz="2400" dirty="0" smtClean="0">
                <a:latin typeface="Times New Roman"/>
                <a:ea typeface="Calibri"/>
              </a:rPr>
              <a:t>repose </a:t>
            </a:r>
            <a:r>
              <a:rPr lang="fr-FR" sz="2400" dirty="0">
                <a:latin typeface="Times New Roman"/>
                <a:ea typeface="Calibri"/>
              </a:rPr>
              <a:t>actuellement sur </a:t>
            </a:r>
            <a:r>
              <a:rPr lang="fr-FR" sz="2400" dirty="0" smtClean="0">
                <a:latin typeface="Times New Roman"/>
                <a:ea typeface="Calibri"/>
              </a:rPr>
              <a:t>vaccination </a:t>
            </a:r>
            <a:r>
              <a:rPr lang="fr-FR" sz="2400" dirty="0">
                <a:latin typeface="Times New Roman"/>
                <a:ea typeface="Calibri"/>
              </a:rPr>
              <a:t>à grande échelle. </a:t>
            </a:r>
            <a:endParaRPr lang="fr-FR" sz="2400" dirty="0" smtClean="0">
              <a:latin typeface="Times New Roman"/>
              <a:ea typeface="Calibri"/>
            </a:endParaRPr>
          </a:p>
          <a:p>
            <a:pPr>
              <a:lnSpc>
                <a:spcPct val="150000"/>
              </a:lnSpc>
            </a:pPr>
            <a:r>
              <a:rPr lang="fr-FR" sz="2400" dirty="0">
                <a:latin typeface="Times New Roman"/>
                <a:ea typeface="Calibri"/>
              </a:rPr>
              <a:t>Quatre vaccins </a:t>
            </a:r>
            <a:r>
              <a:rPr lang="fr-FR" sz="2400" dirty="0" smtClean="0">
                <a:latin typeface="Times New Roman"/>
                <a:ea typeface="Calibri"/>
              </a:rPr>
              <a:t>autorisés </a:t>
            </a:r>
            <a:r>
              <a:rPr lang="fr-FR" sz="2400" dirty="0">
                <a:latin typeface="Times New Roman"/>
                <a:ea typeface="Calibri"/>
              </a:rPr>
              <a:t>par l'agence </a:t>
            </a:r>
            <a:r>
              <a:rPr lang="fr-FR" sz="2400" dirty="0" smtClean="0">
                <a:latin typeface="Times New Roman"/>
                <a:ea typeface="Calibri"/>
              </a:rPr>
              <a:t>européenne médicaments: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2400" dirty="0" smtClean="0">
                <a:latin typeface="Times New Roman"/>
                <a:ea typeface="Calibri"/>
              </a:rPr>
              <a:t>- Pfizer–</a:t>
            </a:r>
            <a:r>
              <a:rPr lang="fr-FR" sz="2400" dirty="0" err="1" smtClean="0">
                <a:latin typeface="Times New Roman"/>
                <a:ea typeface="Calibri"/>
              </a:rPr>
              <a:t>BioNTech</a:t>
            </a:r>
            <a:r>
              <a:rPr lang="fr-FR" sz="2400" dirty="0">
                <a:latin typeface="Times New Roman"/>
                <a:ea typeface="Calibri"/>
              </a:rPr>
              <a:t> </a:t>
            </a:r>
            <a:r>
              <a:rPr lang="fr-FR" sz="2400" dirty="0" smtClean="0">
                <a:latin typeface="Times New Roman"/>
                <a:ea typeface="Calibri"/>
              </a:rPr>
              <a:t>et </a:t>
            </a:r>
            <a:r>
              <a:rPr lang="fr-FR" sz="2400" dirty="0" err="1" smtClean="0">
                <a:latin typeface="Times New Roman"/>
                <a:ea typeface="Calibri"/>
              </a:rPr>
              <a:t>Moderna</a:t>
            </a:r>
            <a:r>
              <a:rPr lang="fr-FR" sz="2400" dirty="0">
                <a:latin typeface="Times New Roman"/>
                <a:ea typeface="Calibri"/>
              </a:rPr>
              <a:t>  </a:t>
            </a:r>
            <a:r>
              <a:rPr lang="fr-FR" sz="2400" dirty="0">
                <a:solidFill>
                  <a:prstClr val="black"/>
                </a:solidFill>
                <a:latin typeface="Times New Roman"/>
                <a:ea typeface="Calibri"/>
              </a:rPr>
              <a:t>=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</a:rPr>
              <a:t>&gt;</a:t>
            </a:r>
            <a:r>
              <a:rPr lang="fr-FR" sz="24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fr-FR" sz="2400" dirty="0" smtClean="0">
                <a:solidFill>
                  <a:prstClr val="black"/>
                </a:solidFill>
                <a:latin typeface="Times New Roman"/>
                <a:ea typeface="Calibri"/>
              </a:rPr>
              <a:t>ARNm</a:t>
            </a:r>
            <a:endParaRPr lang="fr-FR" sz="2400" dirty="0" smtClean="0">
              <a:latin typeface="Times New Roman"/>
              <a:ea typeface="Calibri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fr-FR" sz="2400" dirty="0" smtClean="0">
                <a:latin typeface="Times New Roman"/>
                <a:ea typeface="Calibri"/>
              </a:rPr>
              <a:t>- </a:t>
            </a:r>
            <a:r>
              <a:rPr lang="fr-FR" sz="2400" dirty="0" err="1" smtClean="0">
                <a:latin typeface="Times New Roman"/>
                <a:ea typeface="Calibri"/>
              </a:rPr>
              <a:t>AstraZeneca</a:t>
            </a:r>
            <a:r>
              <a:rPr lang="fr-FR" sz="2400" dirty="0" smtClean="0">
                <a:latin typeface="Times New Roman"/>
                <a:ea typeface="Calibri"/>
              </a:rPr>
              <a:t> et </a:t>
            </a:r>
            <a:r>
              <a:rPr lang="fr-FR" sz="2400" dirty="0">
                <a:latin typeface="Times New Roman"/>
                <a:ea typeface="Calibri"/>
              </a:rPr>
              <a:t>Johnson &amp; Johnson</a:t>
            </a:r>
            <a:r>
              <a:rPr lang="fr-FR" sz="2400" dirty="0" smtClean="0">
                <a:latin typeface="Times New Roman"/>
                <a:ea typeface="Calibri"/>
              </a:rPr>
              <a:t> </a:t>
            </a:r>
            <a:r>
              <a:rPr lang="fr-FR" sz="2400" dirty="0">
                <a:latin typeface="Times New Roman"/>
                <a:ea typeface="Calibri"/>
              </a:rPr>
              <a:t> </a:t>
            </a:r>
            <a:r>
              <a:rPr lang="fr-FR" sz="2400" dirty="0">
                <a:solidFill>
                  <a:prstClr val="black"/>
                </a:solidFill>
                <a:latin typeface="Times New Roman"/>
                <a:ea typeface="Calibri"/>
              </a:rPr>
              <a:t>=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</a:rPr>
              <a:t>&gt;</a:t>
            </a:r>
            <a:r>
              <a:rPr lang="fr-FR" sz="24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fr-FR" sz="2400" dirty="0" smtClean="0">
                <a:latin typeface="Times New Roman"/>
                <a:ea typeface="Calibri"/>
              </a:rPr>
              <a:t> Vecteur viral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29477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191666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fr-FR" b="1" dirty="0" smtClean="0">
                <a:latin typeface="Times New Roman"/>
                <a:ea typeface="Calibri"/>
                <a:cs typeface="Times New Roman"/>
              </a:rPr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1" y="1628800"/>
            <a:ext cx="7886700" cy="4548163"/>
          </a:xfrm>
        </p:spPr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fr-FR" sz="2400" dirty="0" smtClean="0">
                <a:latin typeface="Times New Roman"/>
                <a:ea typeface="Calibri"/>
              </a:rPr>
              <a:t>En Europe</a:t>
            </a:r>
            <a:r>
              <a:rPr lang="fr-FR" sz="2400" dirty="0" smtClean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fr-FR" sz="2400" dirty="0">
                <a:solidFill>
                  <a:prstClr val="black"/>
                </a:solidFill>
                <a:latin typeface="Times New Roman"/>
                <a:ea typeface="Calibri"/>
              </a:rPr>
              <a:t>=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</a:rPr>
              <a:t>&gt;</a:t>
            </a:r>
            <a:r>
              <a:rPr lang="fr-FR" sz="2400" dirty="0" smtClean="0">
                <a:latin typeface="Times New Roman"/>
                <a:ea typeface="Calibri"/>
              </a:rPr>
              <a:t> </a:t>
            </a:r>
            <a:r>
              <a:rPr lang="fr-FR" sz="2400" dirty="0">
                <a:latin typeface="Times New Roman"/>
                <a:ea typeface="Calibri"/>
              </a:rPr>
              <a:t>Plusieurs cas de thromboses, parfois fatales, après vaccination anti-covid-19 </a:t>
            </a:r>
            <a:r>
              <a:rPr lang="fr-FR" sz="2400" dirty="0" err="1" smtClean="0">
                <a:latin typeface="Times New Roman"/>
                <a:ea typeface="Calibri"/>
              </a:rPr>
              <a:t>AstraZeneca</a:t>
            </a:r>
            <a:r>
              <a:rPr lang="fr-FR" sz="2400" dirty="0" smtClean="0">
                <a:latin typeface="Times New Roman"/>
                <a:ea typeface="Calibri"/>
              </a:rPr>
              <a:t> (1/100.000) </a:t>
            </a:r>
            <a:r>
              <a:rPr lang="fr-FR" sz="2400" dirty="0">
                <a:latin typeface="Times New Roman"/>
                <a:ea typeface="Calibri"/>
              </a:rPr>
              <a:t>ont été rapportées </a:t>
            </a:r>
            <a:r>
              <a:rPr lang="fr-FR" sz="2400" dirty="0" smtClean="0">
                <a:solidFill>
                  <a:prstClr val="black"/>
                </a:solidFill>
                <a:latin typeface="Times New Roman"/>
                <a:ea typeface="Calibri"/>
              </a:rPr>
              <a:t>=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</a:rPr>
              <a:t>&gt;</a:t>
            </a:r>
            <a:r>
              <a:rPr lang="fr-FR" sz="24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fr-FR" sz="2400" dirty="0" smtClean="0">
                <a:latin typeface="Times New Roman"/>
                <a:ea typeface="Calibri"/>
              </a:rPr>
              <a:t>suspension/arrêt (Allemagne </a:t>
            </a:r>
            <a:r>
              <a:rPr lang="fr-FR" sz="2400" dirty="0">
                <a:latin typeface="Times New Roman"/>
                <a:ea typeface="Calibri"/>
              </a:rPr>
              <a:t>et </a:t>
            </a:r>
            <a:r>
              <a:rPr lang="fr-FR" sz="2400" dirty="0" smtClean="0">
                <a:latin typeface="Times New Roman"/>
                <a:ea typeface="Calibri"/>
              </a:rPr>
              <a:t>Danemark)</a:t>
            </a:r>
          </a:p>
          <a:p>
            <a:pPr>
              <a:lnSpc>
                <a:spcPct val="200000"/>
              </a:lnSpc>
            </a:pPr>
            <a:r>
              <a:rPr lang="fr-FR" sz="2400" dirty="0" smtClean="0">
                <a:latin typeface="Times New Roman"/>
                <a:ea typeface="Calibri"/>
              </a:rPr>
              <a:t>En Afrique </a:t>
            </a:r>
            <a:r>
              <a:rPr lang="fr-FR" sz="2400" dirty="0">
                <a:latin typeface="Times New Roman"/>
                <a:ea typeface="Calibri"/>
              </a:rPr>
              <a:t>=</a:t>
            </a:r>
            <a:r>
              <a:rPr lang="en-US" sz="2400" dirty="0" smtClean="0">
                <a:latin typeface="Times New Roman"/>
                <a:ea typeface="Calibri"/>
              </a:rPr>
              <a:t>&gt; RDC/Mali initiative COVAX </a:t>
            </a:r>
            <a:r>
              <a:rPr lang="fr-FR" sz="2400" dirty="0">
                <a:solidFill>
                  <a:prstClr val="black"/>
                </a:solidFill>
                <a:latin typeface="Times New Roman"/>
                <a:ea typeface="Calibri"/>
              </a:rPr>
              <a:t>=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</a:rPr>
              <a:t>&gt;</a:t>
            </a:r>
            <a:r>
              <a:rPr lang="fr-FR" sz="24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400" dirty="0" smtClean="0">
                <a:latin typeface="Times New Roman"/>
                <a:ea typeface="Calibri"/>
              </a:rPr>
              <a:t>pas de cas</a:t>
            </a:r>
          </a:p>
          <a:p>
            <a:pPr algn="just">
              <a:lnSpc>
                <a:spcPct val="200000"/>
              </a:lnSpc>
              <a:spcAft>
                <a:spcPts val="800"/>
              </a:spcAft>
            </a:pPr>
            <a:r>
              <a:rPr lang="en-US" sz="2400" dirty="0" smtClean="0">
                <a:latin typeface="Times New Roman"/>
                <a:ea typeface="Calibri"/>
              </a:rPr>
              <a:t> </a:t>
            </a:r>
            <a:r>
              <a:rPr lang="fr-FR" sz="2400" dirty="0">
                <a:latin typeface="Times New Roman"/>
                <a:ea typeface="Calibri"/>
                <a:cs typeface="Times New Roman"/>
              </a:rPr>
              <a:t>Nous rapportons le cas d’une </a:t>
            </a:r>
            <a:r>
              <a:rPr lang="fr-FR" sz="2400" dirty="0" smtClean="0">
                <a:latin typeface="Times New Roman"/>
                <a:ea typeface="Calibri"/>
                <a:cs typeface="Times New Roman"/>
              </a:rPr>
              <a:t>TVPMI après </a:t>
            </a:r>
            <a:r>
              <a:rPr lang="fr-FR" sz="2400" dirty="0">
                <a:latin typeface="Times New Roman"/>
                <a:ea typeface="Calibri"/>
                <a:cs typeface="Times New Roman"/>
              </a:rPr>
              <a:t>vaccination anti-covid-19 </a:t>
            </a:r>
            <a:r>
              <a:rPr lang="fr-FR" sz="2400" dirty="0" err="1">
                <a:latin typeface="Times New Roman"/>
                <a:ea typeface="Calibri"/>
                <a:cs typeface="Times New Roman"/>
              </a:rPr>
              <a:t>AstraZeneca</a:t>
            </a:r>
            <a:r>
              <a:rPr lang="fr-FR" sz="2400" dirty="0">
                <a:latin typeface="Times New Roman"/>
                <a:ea typeface="Calibri"/>
                <a:cs typeface="Times New Roman"/>
              </a:rPr>
              <a:t>. </a:t>
            </a:r>
            <a:r>
              <a:rPr lang="fr-FR" sz="2400" dirty="0" smtClean="0">
                <a:latin typeface="Times New Roman"/>
                <a:ea typeface="Calibri"/>
              </a:rPr>
              <a:t>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24919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191666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fr-FR" b="1" dirty="0" smtClean="0">
                <a:latin typeface="Times New Roman"/>
                <a:ea typeface="Calibri"/>
                <a:cs typeface="Times New Roman"/>
              </a:rPr>
              <a:t>Cas clinique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>
                <a:latin typeface="Times New Roman"/>
                <a:ea typeface="Calibri"/>
              </a:rPr>
              <a:t>Patient </a:t>
            </a:r>
            <a:r>
              <a:rPr lang="fr-FR" sz="2400" dirty="0">
                <a:latin typeface="Times New Roman"/>
                <a:ea typeface="Calibri"/>
              </a:rPr>
              <a:t>tchadien, </a:t>
            </a:r>
            <a:r>
              <a:rPr lang="fr-FR" sz="2400" dirty="0" smtClean="0">
                <a:latin typeface="Times New Roman"/>
                <a:ea typeface="Calibri"/>
              </a:rPr>
              <a:t>policier </a:t>
            </a:r>
            <a:r>
              <a:rPr lang="fr-FR" sz="2400" dirty="0">
                <a:latin typeface="Times New Roman"/>
                <a:ea typeface="Calibri"/>
              </a:rPr>
              <a:t>de 43 ans, reçu en consultation </a:t>
            </a:r>
            <a:r>
              <a:rPr lang="fr-FR" sz="2400" dirty="0" smtClean="0">
                <a:latin typeface="Times New Roman"/>
                <a:ea typeface="Calibri"/>
              </a:rPr>
              <a:t>cardiologie </a:t>
            </a:r>
            <a:r>
              <a:rPr lang="fr-FR" sz="2400" dirty="0">
                <a:latin typeface="Times New Roman"/>
                <a:ea typeface="Calibri"/>
              </a:rPr>
              <a:t>au CHU la Renaissance de N’Djamena</a:t>
            </a:r>
            <a:r>
              <a:rPr lang="fr-FR" sz="2400" dirty="0" smtClean="0">
                <a:latin typeface="Times New Roman"/>
                <a:ea typeface="Calibri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r-FR" sz="2400" dirty="0" smtClean="0">
                <a:latin typeface="Times New Roman"/>
                <a:ea typeface="Calibri"/>
              </a:rPr>
              <a:t>En </a:t>
            </a:r>
            <a:r>
              <a:rPr lang="fr-FR" sz="2400" dirty="0">
                <a:latin typeface="Times New Roman"/>
                <a:ea typeface="Calibri"/>
              </a:rPr>
              <a:t>mission </a:t>
            </a:r>
            <a:r>
              <a:rPr lang="fr-FR" sz="2400" dirty="0" smtClean="0">
                <a:latin typeface="Times New Roman"/>
                <a:ea typeface="Calibri"/>
              </a:rPr>
              <a:t>au Mali, </a:t>
            </a:r>
            <a:r>
              <a:rPr lang="fr-FR" sz="2400" dirty="0">
                <a:latin typeface="Times New Roman"/>
                <a:ea typeface="Calibri"/>
              </a:rPr>
              <a:t>il a reçu deux doses de vaccin anticovid-19 </a:t>
            </a:r>
            <a:r>
              <a:rPr lang="fr-FR" sz="2400" dirty="0" err="1">
                <a:latin typeface="Times New Roman"/>
                <a:ea typeface="Calibri"/>
              </a:rPr>
              <a:t>AstraZeneca</a:t>
            </a:r>
            <a:r>
              <a:rPr lang="fr-FR" sz="2400" dirty="0">
                <a:latin typeface="Times New Roman"/>
                <a:ea typeface="Calibri"/>
              </a:rPr>
              <a:t> (AZD1222) respectivement </a:t>
            </a:r>
            <a:r>
              <a:rPr lang="fr-FR" sz="2400" dirty="0" smtClean="0">
                <a:latin typeface="Times New Roman"/>
                <a:ea typeface="Calibri"/>
              </a:rPr>
              <a:t> </a:t>
            </a:r>
            <a:r>
              <a:rPr lang="fr-FR" sz="2400" dirty="0">
                <a:latin typeface="Times New Roman"/>
                <a:ea typeface="Calibri"/>
              </a:rPr>
              <a:t>04/06/2021 et le 16/07/2021. </a:t>
            </a:r>
            <a:endParaRPr lang="fr-FR" sz="2400" dirty="0" smtClean="0">
              <a:latin typeface="Times New Roman"/>
              <a:ea typeface="Calibri"/>
            </a:endParaRPr>
          </a:p>
          <a:p>
            <a:pPr>
              <a:lnSpc>
                <a:spcPct val="150000"/>
              </a:lnSpc>
            </a:pPr>
            <a:r>
              <a:rPr lang="fr-FR" sz="2400" dirty="0" smtClean="0">
                <a:latin typeface="Times New Roman"/>
                <a:ea typeface="Calibri"/>
              </a:rPr>
              <a:t>Dix </a:t>
            </a:r>
            <a:r>
              <a:rPr lang="fr-FR" sz="2400" dirty="0">
                <a:latin typeface="Times New Roman"/>
                <a:ea typeface="Calibri"/>
              </a:rPr>
              <a:t>(10) jours après la deuxième dose (Lot 4121Z005), il a présenté une tuméfaction douloureuse du mollet droit.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30407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191666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fr-FR" b="1" dirty="0" smtClean="0">
                <a:latin typeface="Times New Roman"/>
                <a:ea typeface="Calibri"/>
                <a:cs typeface="Times New Roman"/>
              </a:rPr>
              <a:t>Cas clinique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1" y="1484784"/>
            <a:ext cx="7886700" cy="4351338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400" dirty="0" smtClean="0">
                <a:latin typeface="Times New Roman"/>
                <a:ea typeface="Calibri"/>
                <a:cs typeface="Times New Roman"/>
              </a:rPr>
              <a:t>Il </a:t>
            </a:r>
            <a:r>
              <a:rPr lang="fr-FR" sz="2400" dirty="0">
                <a:latin typeface="Times New Roman"/>
                <a:ea typeface="Calibri"/>
                <a:cs typeface="Times New Roman"/>
              </a:rPr>
              <a:t>a </a:t>
            </a:r>
            <a:r>
              <a:rPr lang="fr-FR" sz="2400" dirty="0" smtClean="0">
                <a:latin typeface="Times New Roman"/>
                <a:ea typeface="Calibri"/>
                <a:cs typeface="Times New Roman"/>
              </a:rPr>
              <a:t>été hospitalisé </a:t>
            </a:r>
            <a:r>
              <a:rPr lang="fr-FR" sz="2400" dirty="0" smtClean="0">
                <a:latin typeface="Times New Roman"/>
                <a:ea typeface="Calibri"/>
                <a:cs typeface="Times New Roman"/>
              </a:rPr>
              <a:t>dans </a:t>
            </a:r>
            <a:r>
              <a:rPr lang="fr-FR" sz="2400" dirty="0">
                <a:latin typeface="Times New Roman"/>
                <a:ea typeface="Calibri"/>
                <a:cs typeface="Times New Roman"/>
              </a:rPr>
              <a:t>structure sanitaire </a:t>
            </a:r>
            <a:r>
              <a:rPr lang="fr-FR" sz="2400" dirty="0" smtClean="0">
                <a:latin typeface="Times New Roman"/>
                <a:ea typeface="Calibri"/>
                <a:cs typeface="Times New Roman"/>
              </a:rPr>
              <a:t>de la </a:t>
            </a:r>
            <a:r>
              <a:rPr lang="fr-FR" sz="2400" dirty="0">
                <a:latin typeface="Times New Roman"/>
                <a:ea typeface="Calibri"/>
                <a:cs typeface="Times New Roman"/>
              </a:rPr>
              <a:t>place, a bénéficié d’un </a:t>
            </a:r>
            <a:r>
              <a:rPr lang="fr-FR" sz="2400" dirty="0" smtClean="0">
                <a:latin typeface="Times New Roman"/>
                <a:ea typeface="Calibri"/>
                <a:cs typeface="Times New Roman"/>
              </a:rPr>
              <a:t>Echo DVMI</a:t>
            </a:r>
            <a:r>
              <a:rPr lang="fr-FR" sz="2400" dirty="0">
                <a:solidFill>
                  <a:prstClr val="black"/>
                </a:solidFill>
                <a:latin typeface="Times New Roman"/>
                <a:ea typeface="Calibri"/>
              </a:rPr>
              <a:t> =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</a:rPr>
              <a:t>&gt; thrombus de </a:t>
            </a:r>
            <a:r>
              <a:rPr lang="en-US" sz="2400" dirty="0" err="1" smtClean="0">
                <a:solidFill>
                  <a:prstClr val="black"/>
                </a:solidFill>
                <a:latin typeface="Times New Roman"/>
                <a:ea typeface="Calibri"/>
              </a:rPr>
              <a:t>veine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/>
                <a:ea typeface="Calibri"/>
              </a:rPr>
              <a:t>surale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/>
                <a:ea typeface="Calibri"/>
              </a:rPr>
              <a:t>étendu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</a:rPr>
              <a:t> à la </a:t>
            </a:r>
            <a:r>
              <a:rPr lang="en-US" sz="2400" dirty="0" err="1" smtClean="0">
                <a:solidFill>
                  <a:prstClr val="black"/>
                </a:solidFill>
                <a:latin typeface="Times New Roman"/>
                <a:ea typeface="Calibri"/>
              </a:rPr>
              <a:t>fémorale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</a:rPr>
              <a:t> commune </a:t>
            </a:r>
            <a:r>
              <a:rPr lang="en-US" sz="2400" dirty="0" err="1" smtClean="0">
                <a:solidFill>
                  <a:prstClr val="black"/>
                </a:solidFill>
                <a:latin typeface="Times New Roman"/>
                <a:ea typeface="Calibri"/>
              </a:rPr>
              <a:t>droite</a:t>
            </a:r>
            <a:r>
              <a:rPr lang="fr-FR" sz="2400" dirty="0" smtClean="0">
                <a:latin typeface="Times New Roman"/>
                <a:ea typeface="Calibri"/>
                <a:cs typeface="Times New Roman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400" dirty="0" smtClean="0">
                <a:latin typeface="Times New Roman"/>
                <a:ea typeface="Calibri"/>
                <a:cs typeface="Times New Roman"/>
              </a:rPr>
              <a:t>TTT: </a:t>
            </a:r>
            <a:r>
              <a:rPr lang="fr-FR" sz="2400" dirty="0" err="1" smtClean="0">
                <a:latin typeface="Times New Roman"/>
                <a:ea typeface="Calibri"/>
                <a:cs typeface="Times New Roman"/>
              </a:rPr>
              <a:t>Rivaroxabam</a:t>
            </a:r>
            <a:r>
              <a:rPr lang="fr-FR" sz="24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>
                <a:latin typeface="Times New Roman"/>
                <a:ea typeface="Calibri"/>
                <a:cs typeface="Times New Roman"/>
              </a:rPr>
              <a:t>15 mg x 2/j pour 03 semaines ensuite 20 mg/j pour 03 mois et est rentré au Tchad pour </a:t>
            </a:r>
            <a:r>
              <a:rPr lang="fr-FR" sz="2400" dirty="0" smtClean="0">
                <a:latin typeface="Times New Roman"/>
                <a:ea typeface="Calibri"/>
                <a:cs typeface="Times New Roman"/>
              </a:rPr>
              <a:t>suite </a:t>
            </a:r>
            <a:r>
              <a:rPr lang="fr-FR" sz="2400" dirty="0">
                <a:latin typeface="Times New Roman"/>
                <a:ea typeface="Calibri"/>
                <a:cs typeface="Times New Roman"/>
              </a:rPr>
              <a:t>des soins. </a:t>
            </a:r>
            <a:endParaRPr lang="fr-FR" sz="20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400" dirty="0" smtClean="0">
                <a:latin typeface="Times New Roman"/>
                <a:ea typeface="Calibri"/>
                <a:cs typeface="Times New Roman"/>
              </a:rPr>
              <a:t>Pas d’antécédent </a:t>
            </a:r>
            <a:r>
              <a:rPr lang="fr-FR" sz="2400" dirty="0">
                <a:latin typeface="Times New Roman"/>
                <a:ea typeface="Calibri"/>
                <a:cs typeface="Times New Roman"/>
              </a:rPr>
              <a:t>ni histoire familiale de thrombose. </a:t>
            </a:r>
            <a:endParaRPr lang="fr-FR" sz="2000" dirty="0">
              <a:ea typeface="Calibri"/>
              <a:cs typeface="Times New Roman"/>
            </a:endParaRPr>
          </a:p>
        </p:txBody>
      </p:sp>
      <p:pic>
        <p:nvPicPr>
          <p:cNvPr id="4" name="Imag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491881" y="4725144"/>
            <a:ext cx="5400599" cy="2042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13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191666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fr-FR" b="1" dirty="0" smtClean="0">
                <a:latin typeface="Times New Roman"/>
                <a:ea typeface="Calibri"/>
                <a:cs typeface="Times New Roman"/>
              </a:rPr>
              <a:t>Cas clinique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400" dirty="0">
                <a:latin typeface="Times New Roman"/>
                <a:ea typeface="Calibri"/>
                <a:cs typeface="Times New Roman"/>
              </a:rPr>
              <a:t>A la consultation </a:t>
            </a:r>
            <a:r>
              <a:rPr lang="fr-FR" sz="2400" dirty="0" smtClean="0">
                <a:latin typeface="Times New Roman"/>
                <a:ea typeface="Calibri"/>
                <a:cs typeface="Times New Roman"/>
              </a:rPr>
              <a:t>du (06/09/2021) pas de plainte</a:t>
            </a:r>
            <a:r>
              <a:rPr lang="fr-FR" sz="2400" dirty="0">
                <a:latin typeface="Times New Roman"/>
                <a:ea typeface="Calibri"/>
                <a:cs typeface="Times New Roman"/>
              </a:rPr>
              <a:t>, </a:t>
            </a:r>
            <a:r>
              <a:rPr lang="fr-FR" sz="2400" dirty="0" smtClean="0">
                <a:latin typeface="Times New Roman"/>
                <a:ea typeface="Calibri"/>
                <a:cs typeface="Times New Roman"/>
              </a:rPr>
              <a:t>BEG, TA  </a:t>
            </a:r>
            <a:r>
              <a:rPr lang="fr-FR" sz="2400" dirty="0">
                <a:latin typeface="Times New Roman"/>
                <a:ea typeface="Calibri"/>
                <a:cs typeface="Times New Roman"/>
              </a:rPr>
              <a:t>129/79 </a:t>
            </a:r>
            <a:r>
              <a:rPr lang="fr-FR" sz="2400" dirty="0" err="1">
                <a:latin typeface="Times New Roman"/>
                <a:ea typeface="Calibri"/>
                <a:cs typeface="Times New Roman"/>
              </a:rPr>
              <a:t>mmHg</a:t>
            </a:r>
            <a:r>
              <a:rPr lang="fr-FR" sz="2400" dirty="0">
                <a:latin typeface="Times New Roman"/>
                <a:ea typeface="Calibri"/>
                <a:cs typeface="Times New Roman"/>
              </a:rPr>
              <a:t>, </a:t>
            </a:r>
            <a:r>
              <a:rPr lang="fr-FR" sz="2400" dirty="0" smtClean="0">
                <a:latin typeface="Times New Roman"/>
                <a:ea typeface="Calibri"/>
                <a:cs typeface="Times New Roman"/>
              </a:rPr>
              <a:t>FC </a:t>
            </a:r>
            <a:r>
              <a:rPr lang="fr-FR" sz="2400" dirty="0">
                <a:latin typeface="Times New Roman"/>
                <a:ea typeface="Calibri"/>
                <a:cs typeface="Times New Roman"/>
              </a:rPr>
              <a:t>80 </a:t>
            </a:r>
            <a:r>
              <a:rPr lang="fr-FR" sz="2400" dirty="0" err="1">
                <a:latin typeface="Times New Roman"/>
                <a:ea typeface="Calibri"/>
                <a:cs typeface="Times New Roman"/>
              </a:rPr>
              <a:t>bpm</a:t>
            </a:r>
            <a:r>
              <a:rPr lang="fr-FR" sz="2400" dirty="0">
                <a:latin typeface="Times New Roman"/>
                <a:ea typeface="Calibri"/>
                <a:cs typeface="Times New Roman"/>
              </a:rPr>
              <a:t>, </a:t>
            </a:r>
            <a:r>
              <a:rPr lang="fr-FR" sz="2400" dirty="0" smtClean="0">
                <a:latin typeface="Times New Roman"/>
                <a:ea typeface="Calibri"/>
                <a:cs typeface="Times New Roman"/>
              </a:rPr>
              <a:t>SaPO2 </a:t>
            </a:r>
            <a:r>
              <a:rPr lang="fr-FR" sz="2400" dirty="0">
                <a:latin typeface="Times New Roman"/>
                <a:ea typeface="Calibri"/>
                <a:cs typeface="Times New Roman"/>
              </a:rPr>
              <a:t>99%, </a:t>
            </a:r>
            <a:r>
              <a:rPr lang="fr-FR" sz="2400" dirty="0" err="1" smtClean="0">
                <a:latin typeface="Times New Roman"/>
                <a:ea typeface="Calibri"/>
                <a:cs typeface="Times New Roman"/>
              </a:rPr>
              <a:t>Temp</a:t>
            </a:r>
            <a:r>
              <a:rPr lang="fr-FR" sz="24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>
                <a:latin typeface="Times New Roman"/>
                <a:ea typeface="Calibri"/>
                <a:cs typeface="Times New Roman"/>
              </a:rPr>
              <a:t>36,8° C et </a:t>
            </a:r>
            <a:r>
              <a:rPr lang="fr-FR" sz="2400" dirty="0" smtClean="0">
                <a:latin typeface="Times New Roman"/>
                <a:ea typeface="Calibri"/>
                <a:cs typeface="Times New Roman"/>
              </a:rPr>
              <a:t>IMC </a:t>
            </a:r>
            <a:r>
              <a:rPr lang="fr-FR" sz="2400" dirty="0">
                <a:latin typeface="Times New Roman"/>
                <a:ea typeface="Calibri"/>
                <a:cs typeface="Times New Roman"/>
              </a:rPr>
              <a:t>29 kg/m</a:t>
            </a:r>
            <a:r>
              <a:rPr lang="fr-FR" sz="2400" baseline="30000" dirty="0">
                <a:latin typeface="Times New Roman"/>
                <a:ea typeface="Calibri"/>
                <a:cs typeface="Times New Roman"/>
              </a:rPr>
              <a:t>2</a:t>
            </a:r>
            <a:r>
              <a:rPr lang="fr-FR" sz="2400" dirty="0">
                <a:latin typeface="Times New Roman"/>
                <a:ea typeface="Calibri"/>
                <a:cs typeface="Times New Roman"/>
              </a:rPr>
              <a:t>.</a:t>
            </a:r>
            <a:endParaRPr lang="fr-FR" sz="20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400" dirty="0">
                <a:latin typeface="Times New Roman"/>
                <a:ea typeface="Calibri"/>
                <a:cs typeface="Times New Roman"/>
              </a:rPr>
              <a:t>Le mollet droit était </a:t>
            </a:r>
            <a:r>
              <a:rPr lang="fr-FR" sz="2400" dirty="0" smtClean="0">
                <a:latin typeface="Times New Roman"/>
                <a:ea typeface="Calibri"/>
                <a:cs typeface="Times New Roman"/>
              </a:rPr>
              <a:t>indolore, souple</a:t>
            </a:r>
            <a:r>
              <a:rPr lang="fr-FR" sz="2400" dirty="0">
                <a:latin typeface="Times New Roman"/>
                <a:ea typeface="Calibri"/>
                <a:cs typeface="Times New Roman"/>
              </a:rPr>
              <a:t>,</a:t>
            </a:r>
            <a:r>
              <a:rPr lang="fr-FR" sz="2400" dirty="0" smtClean="0">
                <a:latin typeface="Times New Roman"/>
                <a:ea typeface="Calibri"/>
                <a:cs typeface="Times New Roman"/>
              </a:rPr>
              <a:t> pouls </a:t>
            </a:r>
            <a:r>
              <a:rPr lang="fr-FR" sz="2400" dirty="0">
                <a:latin typeface="Times New Roman"/>
                <a:ea typeface="Calibri"/>
                <a:cs typeface="Times New Roman"/>
              </a:rPr>
              <a:t>périphériques </a:t>
            </a:r>
            <a:r>
              <a:rPr lang="fr-FR" sz="2400" dirty="0" smtClean="0">
                <a:latin typeface="Times New Roman"/>
                <a:ea typeface="Calibri"/>
                <a:cs typeface="Times New Roman"/>
              </a:rPr>
              <a:t>bien </a:t>
            </a:r>
            <a:r>
              <a:rPr lang="fr-FR" sz="2400" dirty="0">
                <a:latin typeface="Times New Roman"/>
                <a:ea typeface="Calibri"/>
                <a:cs typeface="Times New Roman"/>
              </a:rPr>
              <a:t>perçus. </a:t>
            </a:r>
            <a:endParaRPr lang="fr-FR" sz="2400" dirty="0" smtClean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400" dirty="0" smtClean="0">
                <a:latin typeface="Times New Roman"/>
                <a:ea typeface="Calibri"/>
                <a:cs typeface="Times New Roman"/>
              </a:rPr>
              <a:t>Le </a:t>
            </a:r>
            <a:r>
              <a:rPr lang="fr-FR" sz="2400" dirty="0">
                <a:latin typeface="Times New Roman"/>
                <a:ea typeface="Calibri"/>
                <a:cs typeface="Times New Roman"/>
              </a:rPr>
              <a:t>reste de l’examen </a:t>
            </a:r>
            <a:r>
              <a:rPr lang="fr-FR" sz="2400" dirty="0" smtClean="0">
                <a:latin typeface="Times New Roman"/>
                <a:ea typeface="Calibri"/>
                <a:cs typeface="Times New Roman"/>
              </a:rPr>
              <a:t>physique était </a:t>
            </a:r>
            <a:r>
              <a:rPr lang="fr-FR" sz="2400" dirty="0">
                <a:latin typeface="Times New Roman"/>
                <a:ea typeface="Calibri"/>
                <a:cs typeface="Times New Roman"/>
              </a:rPr>
              <a:t>sans particularité. </a:t>
            </a:r>
            <a:endParaRPr lang="fr-FR" sz="2400" dirty="0" smtClean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400" dirty="0" smtClean="0">
                <a:latin typeface="Times New Roman"/>
                <a:ea typeface="Calibri"/>
                <a:cs typeface="Times New Roman"/>
              </a:rPr>
              <a:t>Bio: Pas de Thrombopénie,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400" dirty="0">
                <a:latin typeface="Times New Roman"/>
                <a:ea typeface="Calibri"/>
                <a:cs typeface="Times New Roman"/>
              </a:rPr>
              <a:t>A</a:t>
            </a:r>
            <a:r>
              <a:rPr lang="fr-FR" sz="2400" dirty="0" smtClean="0">
                <a:latin typeface="Times New Roman"/>
                <a:ea typeface="Calibri"/>
                <a:cs typeface="Times New Roman"/>
              </a:rPr>
              <a:t>nticorps </a:t>
            </a:r>
            <a:r>
              <a:rPr lang="fr-FR" sz="2400" dirty="0">
                <a:latin typeface="Times New Roman"/>
                <a:ea typeface="Calibri"/>
                <a:cs typeface="Times New Roman"/>
              </a:rPr>
              <a:t>anti-Facteurs plaquettaires 4 </a:t>
            </a:r>
            <a:r>
              <a:rPr lang="fr-FR" sz="2400" dirty="0" smtClean="0">
                <a:latin typeface="Times New Roman"/>
                <a:ea typeface="Calibri"/>
                <a:cs typeface="Times New Roman"/>
              </a:rPr>
              <a:t>non disponible</a:t>
            </a:r>
            <a:endParaRPr lang="fr-FR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7875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191666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fr-FR" b="1" dirty="0" smtClean="0">
                <a:latin typeface="Times New Roman"/>
                <a:ea typeface="Calibri"/>
                <a:cs typeface="Times New Roman"/>
              </a:rPr>
              <a:t>Cas clinique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400" dirty="0">
                <a:latin typeface="Times New Roman"/>
                <a:ea typeface="Calibri"/>
                <a:cs typeface="Times New Roman"/>
              </a:rPr>
              <a:t>Une thrombose veineuse profonde probablement induite par le vaccin anti-covi-19 </a:t>
            </a:r>
            <a:r>
              <a:rPr lang="fr-FR" sz="2400" dirty="0" err="1">
                <a:latin typeface="Times New Roman"/>
                <a:ea typeface="Calibri"/>
                <a:cs typeface="Times New Roman"/>
              </a:rPr>
              <a:t>AstraZeneca</a:t>
            </a:r>
            <a:r>
              <a:rPr lang="fr-FR" sz="2400" dirty="0">
                <a:latin typeface="Times New Roman"/>
                <a:ea typeface="Calibri"/>
                <a:cs typeface="Times New Roman"/>
              </a:rPr>
              <a:t> a été </a:t>
            </a:r>
            <a:r>
              <a:rPr lang="fr-FR" sz="2400" dirty="0" smtClean="0">
                <a:latin typeface="Times New Roman"/>
                <a:ea typeface="Calibri"/>
                <a:cs typeface="Times New Roman"/>
              </a:rPr>
              <a:t>retenue.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400" dirty="0" smtClean="0">
                <a:latin typeface="Times New Roman"/>
                <a:ea typeface="Calibri"/>
                <a:cs typeface="Times New Roman"/>
              </a:rPr>
              <a:t>Nous </a:t>
            </a:r>
            <a:r>
              <a:rPr lang="fr-FR" sz="2400" dirty="0">
                <a:latin typeface="Times New Roman"/>
                <a:ea typeface="Calibri"/>
                <a:cs typeface="Times New Roman"/>
              </a:rPr>
              <a:t>avons reconduit le </a:t>
            </a:r>
            <a:r>
              <a:rPr lang="fr-FR" sz="2400" dirty="0" err="1">
                <a:latin typeface="Times New Roman"/>
                <a:ea typeface="Calibri"/>
                <a:cs typeface="Times New Roman"/>
              </a:rPr>
              <a:t>Rivaroxabam</a:t>
            </a:r>
            <a:r>
              <a:rPr lang="fr-FR" sz="2400" dirty="0">
                <a:latin typeface="Times New Roman"/>
                <a:ea typeface="Calibri"/>
                <a:cs typeface="Times New Roman"/>
              </a:rPr>
              <a:t> 20 mg/j et le port de bas de contention. </a:t>
            </a:r>
            <a:endParaRPr lang="fr-FR" sz="2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6370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191666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fr-FR" b="1" dirty="0" smtClean="0">
                <a:latin typeface="Times New Roman"/>
                <a:ea typeface="Calibri"/>
                <a:cs typeface="Times New Roman"/>
              </a:rPr>
              <a:t>Discussion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fr-FR" sz="2400" dirty="0" smtClean="0">
                <a:latin typeface="Times New Roman"/>
                <a:ea typeface="Calibri"/>
              </a:rPr>
              <a:t>Dans </a:t>
            </a:r>
            <a:r>
              <a:rPr lang="fr-FR" sz="2400" dirty="0">
                <a:latin typeface="Times New Roman"/>
                <a:ea typeface="Calibri"/>
              </a:rPr>
              <a:t>la </a:t>
            </a:r>
            <a:r>
              <a:rPr lang="fr-FR" sz="2400" dirty="0" smtClean="0">
                <a:latin typeface="Times New Roman"/>
                <a:ea typeface="Calibri"/>
              </a:rPr>
              <a:t>littérature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400" dirty="0" smtClean="0">
                <a:latin typeface="Times New Roman"/>
                <a:ea typeface="Calibri"/>
              </a:rPr>
              <a:t>Patient de moins de 55 ans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400" dirty="0" smtClean="0">
                <a:latin typeface="Times New Roman"/>
                <a:ea typeface="Calibri"/>
              </a:rPr>
              <a:t>Plus part des cas</a:t>
            </a:r>
            <a:r>
              <a:rPr lang="fr-FR" sz="2400" dirty="0">
                <a:latin typeface="Times New Roman"/>
                <a:ea typeface="Calibri"/>
              </a:rPr>
              <a:t> =</a:t>
            </a:r>
            <a:r>
              <a:rPr lang="en-US" sz="2400" dirty="0">
                <a:latin typeface="Times New Roman"/>
                <a:ea typeface="Calibri"/>
              </a:rPr>
              <a:t>&gt;</a:t>
            </a:r>
            <a:r>
              <a:rPr lang="fr-FR" sz="2400" dirty="0" smtClean="0">
                <a:latin typeface="Times New Roman"/>
                <a:ea typeface="Calibri"/>
              </a:rPr>
              <a:t> Association </a:t>
            </a:r>
            <a:r>
              <a:rPr lang="fr-FR" sz="2400" dirty="0">
                <a:latin typeface="Times New Roman"/>
                <a:ea typeface="Calibri"/>
              </a:rPr>
              <a:t>thrombose et </a:t>
            </a:r>
            <a:r>
              <a:rPr lang="fr-FR" sz="2400" dirty="0" err="1" smtClean="0">
                <a:latin typeface="Times New Roman"/>
                <a:ea typeface="Calibri"/>
              </a:rPr>
              <a:t>thrombocytopénie</a:t>
            </a:r>
            <a:endParaRPr lang="fr-FR" sz="2400" dirty="0" smtClean="0">
              <a:latin typeface="Times New Roman"/>
              <a:ea typeface="Calibri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400" i="1" dirty="0" smtClean="0">
                <a:latin typeface="Times New Roman"/>
                <a:ea typeface="Calibri"/>
              </a:rPr>
              <a:t>Journal </a:t>
            </a:r>
            <a:r>
              <a:rPr lang="fr-FR" sz="2400" i="1" dirty="0">
                <a:latin typeface="Times New Roman"/>
                <a:ea typeface="Calibri"/>
              </a:rPr>
              <a:t>de l’Académie Américaine de </a:t>
            </a:r>
            <a:r>
              <a:rPr lang="fr-FR" sz="2400" i="1" dirty="0" smtClean="0">
                <a:latin typeface="Times New Roman"/>
                <a:ea typeface="Calibri"/>
              </a:rPr>
              <a:t>Neurologie</a:t>
            </a:r>
            <a:r>
              <a:rPr lang="fr-FR" sz="2400" i="1" dirty="0">
                <a:latin typeface="Times New Roman"/>
                <a:ea typeface="Calibri"/>
              </a:rPr>
              <a:t> </a:t>
            </a:r>
            <a:r>
              <a:rPr lang="fr-FR" sz="2400" dirty="0">
                <a:latin typeface="Times New Roman"/>
                <a:ea typeface="Calibri"/>
              </a:rPr>
              <a:t>=</a:t>
            </a:r>
            <a:r>
              <a:rPr lang="en-US" sz="2400" dirty="0">
                <a:latin typeface="Times New Roman"/>
                <a:ea typeface="Calibri"/>
              </a:rPr>
              <a:t>&gt;</a:t>
            </a:r>
            <a:r>
              <a:rPr lang="fr-FR" sz="2400" dirty="0">
                <a:latin typeface="Times New Roman"/>
                <a:ea typeface="Calibri"/>
              </a:rPr>
              <a:t> thrombose </a:t>
            </a:r>
            <a:r>
              <a:rPr lang="fr-FR" sz="2400" dirty="0" smtClean="0">
                <a:latin typeface="Times New Roman"/>
                <a:ea typeface="Calibri"/>
              </a:rPr>
              <a:t>sans </a:t>
            </a:r>
            <a:r>
              <a:rPr lang="fr-FR" sz="2400" dirty="0" err="1" smtClean="0">
                <a:latin typeface="Times New Roman"/>
                <a:ea typeface="Calibri"/>
              </a:rPr>
              <a:t>thrombocytopénie</a:t>
            </a:r>
            <a:r>
              <a:rPr lang="fr-FR" sz="2400" dirty="0" smtClean="0">
                <a:latin typeface="Times New Roman"/>
                <a:ea typeface="Calibri"/>
              </a:rPr>
              <a:t> idem dans notre cas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400" dirty="0">
                <a:latin typeface="Times New Roman"/>
                <a:ea typeface="Calibri"/>
              </a:rPr>
              <a:t>Le test </a:t>
            </a:r>
            <a:r>
              <a:rPr lang="fr-FR" sz="2400" dirty="0" err="1">
                <a:latin typeface="Times New Roman"/>
                <a:ea typeface="Calibri"/>
              </a:rPr>
              <a:t>immuno</a:t>
            </a:r>
            <a:r>
              <a:rPr lang="fr-FR" sz="2400" dirty="0">
                <a:latin typeface="Times New Roman"/>
                <a:ea typeface="Calibri"/>
              </a:rPr>
              <a:t>-enzymatique (ELISA) pour la recherche </a:t>
            </a:r>
            <a:r>
              <a:rPr lang="fr-FR" sz="2400" dirty="0" err="1" smtClean="0">
                <a:latin typeface="Times New Roman"/>
                <a:ea typeface="Calibri"/>
              </a:rPr>
              <a:t>Ac</a:t>
            </a:r>
            <a:r>
              <a:rPr lang="fr-FR" sz="2400" dirty="0" smtClean="0">
                <a:latin typeface="Times New Roman"/>
                <a:ea typeface="Calibri"/>
              </a:rPr>
              <a:t>  </a:t>
            </a:r>
            <a:r>
              <a:rPr lang="fr-FR" sz="2400" dirty="0" err="1">
                <a:latin typeface="Times New Roman"/>
                <a:ea typeface="Calibri"/>
              </a:rPr>
              <a:t>IgG</a:t>
            </a:r>
            <a:r>
              <a:rPr lang="fr-FR" sz="2400" dirty="0">
                <a:latin typeface="Times New Roman"/>
                <a:ea typeface="Calibri"/>
              </a:rPr>
              <a:t> contre </a:t>
            </a:r>
            <a:r>
              <a:rPr lang="fr-FR" sz="2400" dirty="0" smtClean="0">
                <a:latin typeface="Times New Roman"/>
                <a:ea typeface="Calibri"/>
              </a:rPr>
              <a:t>complexe FP </a:t>
            </a:r>
            <a:r>
              <a:rPr lang="fr-FR" sz="2400" dirty="0">
                <a:latin typeface="Times New Roman"/>
                <a:ea typeface="Calibri"/>
              </a:rPr>
              <a:t>4-héparine était positif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400" dirty="0">
                <a:latin typeface="Times New Roman"/>
                <a:ea typeface="Calibri"/>
              </a:rPr>
              <a:t>T</a:t>
            </a:r>
            <a:r>
              <a:rPr lang="fr-FR" sz="2400" dirty="0" smtClean="0">
                <a:latin typeface="Times New Roman"/>
                <a:ea typeface="Calibri"/>
              </a:rPr>
              <a:t>hromboses survenues J4-J20 après </a:t>
            </a:r>
            <a:r>
              <a:rPr lang="fr-FR" sz="2400" dirty="0">
                <a:latin typeface="Times New Roman"/>
                <a:ea typeface="Calibri"/>
              </a:rPr>
              <a:t>la première dose du vaccin</a:t>
            </a:r>
            <a:endParaRPr lang="fr-FR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0971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191666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fr-FR" b="1" dirty="0" smtClean="0">
                <a:latin typeface="Times New Roman"/>
                <a:ea typeface="Calibri"/>
                <a:cs typeface="Times New Roman"/>
              </a:rPr>
              <a:t>Discussion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fr-FR" sz="2400" dirty="0" smtClean="0">
                <a:latin typeface="Times New Roman"/>
                <a:ea typeface="Calibri"/>
              </a:rPr>
              <a:t>Dans notre contexte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400" dirty="0" smtClean="0">
                <a:latin typeface="Times New Roman"/>
                <a:ea typeface="Calibri"/>
              </a:rPr>
              <a:t>Patient de 43 ans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400" dirty="0" smtClean="0">
                <a:latin typeface="Times New Roman"/>
                <a:ea typeface="Calibri"/>
              </a:rPr>
              <a:t>Thrombose constatée </a:t>
            </a:r>
            <a:r>
              <a:rPr lang="fr-FR" sz="2400" dirty="0">
                <a:latin typeface="Times New Roman"/>
                <a:ea typeface="Calibri"/>
              </a:rPr>
              <a:t>10 </a:t>
            </a:r>
            <a:r>
              <a:rPr lang="fr-FR" sz="2400" dirty="0" smtClean="0">
                <a:latin typeface="Times New Roman"/>
                <a:ea typeface="Calibri"/>
              </a:rPr>
              <a:t>jrs </a:t>
            </a:r>
            <a:r>
              <a:rPr lang="fr-FR" sz="2400" dirty="0">
                <a:latin typeface="Times New Roman"/>
                <a:ea typeface="Calibri"/>
              </a:rPr>
              <a:t>après </a:t>
            </a:r>
            <a:r>
              <a:rPr lang="fr-FR" sz="2400" dirty="0" smtClean="0">
                <a:latin typeface="Times New Roman"/>
                <a:ea typeface="Calibri"/>
              </a:rPr>
              <a:t>deuxième </a:t>
            </a:r>
            <a:r>
              <a:rPr lang="fr-FR" sz="2400" dirty="0">
                <a:latin typeface="Times New Roman"/>
                <a:ea typeface="Calibri"/>
              </a:rPr>
              <a:t>dose du </a:t>
            </a:r>
            <a:r>
              <a:rPr lang="fr-FR" sz="2400" dirty="0" smtClean="0">
                <a:latin typeface="Times New Roman"/>
                <a:ea typeface="Calibri"/>
              </a:rPr>
              <a:t>vaccin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400" dirty="0" smtClean="0">
                <a:latin typeface="Times New Roman"/>
                <a:ea typeface="Calibri"/>
                <a:cs typeface="Times New Roman"/>
              </a:rPr>
              <a:t>Pas de </a:t>
            </a:r>
            <a:r>
              <a:rPr lang="fr-FR" sz="2400" dirty="0" err="1" smtClean="0">
                <a:latin typeface="Times New Roman"/>
                <a:ea typeface="Calibri"/>
                <a:cs typeface="Times New Roman"/>
              </a:rPr>
              <a:t>thrombocytopénie</a:t>
            </a:r>
            <a:endParaRPr lang="fr-FR" sz="2400" dirty="0" smtClean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400" dirty="0" smtClean="0">
                <a:latin typeface="Times New Roman"/>
                <a:ea typeface="Calibri"/>
                <a:cs typeface="Times New Roman"/>
              </a:rPr>
              <a:t>Test ELISA recherche de FP4 non disponible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400" dirty="0">
                <a:latin typeface="Times New Roman"/>
                <a:ea typeface="Calibri"/>
              </a:rPr>
              <a:t>=</a:t>
            </a:r>
            <a:r>
              <a:rPr lang="en-US" sz="2400" dirty="0">
                <a:latin typeface="Times New Roman"/>
                <a:ea typeface="Calibri"/>
              </a:rPr>
              <a:t>&gt;</a:t>
            </a:r>
            <a:r>
              <a:rPr lang="fr-FR" sz="2400" dirty="0">
                <a:latin typeface="Times New Roman"/>
                <a:ea typeface="Calibri"/>
              </a:rPr>
              <a:t> </a:t>
            </a:r>
            <a:r>
              <a:rPr lang="fr-FR" sz="2400" dirty="0" smtClean="0">
                <a:latin typeface="Times New Roman"/>
                <a:ea typeface="Calibri"/>
              </a:rPr>
              <a:t>lien </a:t>
            </a:r>
            <a:r>
              <a:rPr lang="fr-FR" sz="2400" dirty="0">
                <a:latin typeface="Times New Roman"/>
                <a:ea typeface="Calibri"/>
              </a:rPr>
              <a:t>entre </a:t>
            </a:r>
            <a:r>
              <a:rPr lang="fr-FR" sz="2400" dirty="0" smtClean="0">
                <a:latin typeface="Times New Roman"/>
                <a:ea typeface="Calibri"/>
              </a:rPr>
              <a:t>TVP </a:t>
            </a:r>
            <a:r>
              <a:rPr lang="fr-FR" sz="2400" dirty="0">
                <a:latin typeface="Times New Roman"/>
                <a:ea typeface="Calibri"/>
              </a:rPr>
              <a:t>et la vaccination anti-covid-19 </a:t>
            </a:r>
            <a:r>
              <a:rPr lang="fr-FR" sz="2400" dirty="0" err="1">
                <a:latin typeface="Times New Roman"/>
                <a:ea typeface="Calibri"/>
              </a:rPr>
              <a:t>AstraZeneca</a:t>
            </a:r>
            <a:r>
              <a:rPr lang="fr-FR" sz="2400" dirty="0">
                <a:latin typeface="Times New Roman"/>
                <a:ea typeface="Calibri"/>
              </a:rPr>
              <a:t> n’est pas formellement </a:t>
            </a:r>
            <a:r>
              <a:rPr lang="fr-FR" sz="2400" dirty="0" smtClean="0">
                <a:latin typeface="Times New Roman"/>
                <a:ea typeface="Calibri"/>
              </a:rPr>
              <a:t>établi mais probable</a:t>
            </a:r>
            <a:endParaRPr lang="fr-FR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63780967"/>
      </p:ext>
    </p:extLst>
  </p:cSld>
  <p:clrMapOvr>
    <a:masterClrMapping/>
  </p:clrMapOvr>
</p:sld>
</file>

<file path=ppt/theme/theme1.xml><?xml version="1.0" encoding="utf-8"?>
<a:theme xmlns:a="http://schemas.openxmlformats.org/drawingml/2006/main" name="Cardiopathie hypertensive finale-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Péricardite liquidienne Ndjamena</Template>
  <TotalTime>10758</TotalTime>
  <Words>504</Words>
  <Application>Microsoft Office PowerPoint</Application>
  <PresentationFormat>Affichage à l'écran (4:3)</PresentationFormat>
  <Paragraphs>55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Cardiopathie hypertensive finale-1</vt:lpstr>
      <vt:lpstr>   Cas clinique Thrombose veineuse profonde du membre inférieur droit, après vaccination anti-covid-19 AstraZeneca : à propos d’un cas.  </vt:lpstr>
      <vt:lpstr>Introduction</vt:lpstr>
      <vt:lpstr>Introduction</vt:lpstr>
      <vt:lpstr>Cas clinique </vt:lpstr>
      <vt:lpstr>Cas clinique </vt:lpstr>
      <vt:lpstr>Cas clinique </vt:lpstr>
      <vt:lpstr>Cas clinique </vt:lpstr>
      <vt:lpstr>Discussion</vt:lpstr>
      <vt:lpstr>Discussion</vt:lpstr>
      <vt:lpstr>Discussion</vt:lpstr>
      <vt:lpstr>Conclusion</vt:lpstr>
      <vt:lpstr>MERCI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hyppolite</dc:creator>
  <cp:lastModifiedBy>user</cp:lastModifiedBy>
  <cp:revision>60</cp:revision>
  <dcterms:created xsi:type="dcterms:W3CDTF">2021-10-17T11:27:30Z</dcterms:created>
  <dcterms:modified xsi:type="dcterms:W3CDTF">2021-10-28T11:33:29Z</dcterms:modified>
</cp:coreProperties>
</file>